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0"/>
  </p:handoutMasterIdLst>
  <p:sldIdLst>
    <p:sldId id="256" r:id="rId2"/>
    <p:sldId id="277" r:id="rId3"/>
    <p:sldId id="278" r:id="rId4"/>
    <p:sldId id="279" r:id="rId5"/>
    <p:sldId id="280" r:id="rId6"/>
    <p:sldId id="275" r:id="rId7"/>
    <p:sldId id="266" r:id="rId8"/>
    <p:sldId id="274" r:id="rId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3BE4D1AE-02AC-4F55-BC9A-60BAE4D117A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65456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1C6FA46-EB6E-4398-8A57-3E9E12D95DF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39529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1664E3-AFDD-40B0-87D3-8F6A808D3A4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4890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A9B896-51D0-40A9-84DE-98EB36ECB20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79422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9732E9-DC54-41D6-94DF-A22F772FEA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22596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2C1CC9-0CA7-4D3B-BB54-B44F32ACD10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3987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829193B-1D70-4948-ADE5-7A4824D9E9F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57096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24B61D-20CA-43CB-AC7D-FA902F7EC1C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313101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5B8D0A-4704-4D7C-8AF0-289CC876D73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076344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49E47BF-210E-4EE0-B614-5B028097873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08381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304C43-0E4D-4B3E-A5ED-70D76EB41C8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86085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18808F-A13D-4289-BAC8-97655CD6B9F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31434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3C2A3F6A-0AF6-4465-91DA-BFD41B46632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-76200"/>
            <a:ext cx="9144000" cy="1143000"/>
          </a:xfrm>
        </p:spPr>
        <p:txBody>
          <a:bodyPr/>
          <a:lstStyle/>
          <a:p>
            <a:pPr algn="l" eaLnBrk="1" hangingPunct="1"/>
            <a:r>
              <a:rPr lang="en-US" altLang="en-US" sz="3600" dirty="0" smtClean="0">
                <a:solidFill>
                  <a:schemeClr val="hlink"/>
                </a:solidFill>
              </a:rPr>
              <a:t>Me llamo____________ 	     Clase 702</a:t>
            </a:r>
            <a:br>
              <a:rPr lang="en-US" altLang="en-US" sz="3600" dirty="0" smtClean="0">
                <a:solidFill>
                  <a:schemeClr val="hlink"/>
                </a:solidFill>
              </a:rPr>
            </a:br>
            <a:r>
              <a:rPr lang="en-US" altLang="en-US" sz="3600" dirty="0" smtClean="0">
                <a:solidFill>
                  <a:schemeClr val="hlink"/>
                </a:solidFill>
              </a:rPr>
              <a:t>La fecha es el </a:t>
            </a:r>
            <a:r>
              <a:rPr lang="en-US" altLang="en-US" sz="3600" dirty="0">
                <a:solidFill>
                  <a:schemeClr val="hlink"/>
                </a:solidFill>
              </a:rPr>
              <a:t>8</a:t>
            </a:r>
            <a:r>
              <a:rPr lang="en-US" altLang="en-US" sz="3600" dirty="0" smtClean="0">
                <a:solidFill>
                  <a:schemeClr val="hlink"/>
                </a:solidFill>
              </a:rPr>
              <a:t> </a:t>
            </a:r>
            <a:r>
              <a:rPr lang="en-US" altLang="en-US" sz="3600" dirty="0" smtClean="0">
                <a:solidFill>
                  <a:schemeClr val="hlink"/>
                </a:solidFill>
              </a:rPr>
              <a:t>de </a:t>
            </a:r>
            <a:r>
              <a:rPr lang="en-US" altLang="en-US" sz="3600" dirty="0" err="1" smtClean="0">
                <a:solidFill>
                  <a:schemeClr val="hlink"/>
                </a:solidFill>
              </a:rPr>
              <a:t>febrero</a:t>
            </a:r>
            <a:r>
              <a:rPr lang="en-US" altLang="en-US" sz="3600" dirty="0" smtClean="0">
                <a:solidFill>
                  <a:schemeClr val="hlink"/>
                </a:solidFill>
              </a:rPr>
              <a:t> </a:t>
            </a:r>
            <a:r>
              <a:rPr lang="en-US" altLang="en-US" sz="3600" dirty="0" smtClean="0">
                <a:solidFill>
                  <a:schemeClr val="hlink"/>
                </a:solidFill>
              </a:rPr>
              <a:t>del 2018</a:t>
            </a:r>
          </a:p>
        </p:txBody>
      </p:sp>
      <p:sp>
        <p:nvSpPr>
          <p:cNvPr id="1638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990600"/>
            <a:ext cx="914400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Propósito 42: </a:t>
            </a:r>
            <a:r>
              <a:rPr lang="es-ES_tradnl" altLang="en-US" dirty="0" smtClean="0"/>
              <a:t>¿Cómo repasamos para el </a:t>
            </a:r>
            <a:r>
              <a:rPr lang="es-ES_tradnl" altLang="en-US" u="sng" dirty="0" err="1" smtClean="0"/>
              <a:t>Quiz</a:t>
            </a:r>
            <a:r>
              <a:rPr lang="es-ES_tradnl" altLang="en-US" u="sng" dirty="0" smtClean="0"/>
              <a:t> 1: Capitulo 5</a:t>
            </a:r>
            <a:r>
              <a:rPr lang="es-ES_tradnl" altLang="en-US" dirty="0" smtClean="0"/>
              <a:t> del </a:t>
            </a:r>
            <a:r>
              <a:rPr lang="es-ES_tradnl" altLang="en-US" dirty="0" err="1" smtClean="0"/>
              <a:t>miercoles</a:t>
            </a:r>
            <a:r>
              <a:rPr lang="es-ES_tradnl" altLang="en-US" dirty="0" smtClean="0"/>
              <a:t>?</a:t>
            </a:r>
          </a:p>
          <a:p>
            <a:pPr eaLnBrk="1" hangingPunct="1">
              <a:buFontTx/>
              <a:buNone/>
            </a:pPr>
            <a:r>
              <a:rPr lang="es-ES_tradnl" altLang="en-US" dirty="0" smtClean="0">
                <a:solidFill>
                  <a:srgbClr val="00B050"/>
                </a:solidFill>
              </a:rPr>
              <a:t>L.O: To </a:t>
            </a:r>
            <a:r>
              <a:rPr lang="es-ES_tradnl" altLang="en-US" dirty="0" err="1" smtClean="0">
                <a:solidFill>
                  <a:srgbClr val="00B050"/>
                </a:solidFill>
              </a:rPr>
              <a:t>review</a:t>
            </a:r>
            <a:r>
              <a:rPr lang="es-ES_tradnl" altLang="en-US" dirty="0" smtClean="0">
                <a:solidFill>
                  <a:srgbClr val="00B050"/>
                </a:solidFill>
              </a:rPr>
              <a:t> soccer </a:t>
            </a:r>
            <a:r>
              <a:rPr lang="es-ES_tradnl" altLang="en-US" dirty="0" err="1" smtClean="0">
                <a:solidFill>
                  <a:srgbClr val="00B050"/>
                </a:solidFill>
              </a:rPr>
              <a:t>vocabulary</a:t>
            </a:r>
            <a:endParaRPr lang="es-ES_tradnl" altLang="en-US" dirty="0" smtClean="0">
              <a:solidFill>
                <a:srgbClr val="00B050"/>
              </a:solidFill>
            </a:endParaRPr>
          </a:p>
          <a:p>
            <a:pPr eaLnBrk="1" hangingPunct="1">
              <a:buFontTx/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Actividad </a:t>
            </a:r>
            <a:r>
              <a:rPr lang="es-ES_tradnl" altLang="en-US" dirty="0" err="1" smtClean="0">
                <a:solidFill>
                  <a:srgbClr val="FF0000"/>
                </a:solidFill>
              </a:rPr>
              <a:t>inicial:</a:t>
            </a:r>
            <a:r>
              <a:rPr lang="es-ES_tradnl" altLang="en-US" dirty="0" err="1" smtClean="0"/>
              <a:t>Label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parts</a:t>
            </a:r>
            <a:r>
              <a:rPr lang="es-ES_tradnl" altLang="en-US" dirty="0" smtClean="0"/>
              <a:t> of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body</a:t>
            </a:r>
            <a:r>
              <a:rPr lang="es-ES_tradnl" altLang="en-US" dirty="0" smtClean="0"/>
              <a:t>:</a:t>
            </a:r>
          </a:p>
        </p:txBody>
      </p:sp>
      <p:pic>
        <p:nvPicPr>
          <p:cNvPr id="16388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3124200"/>
            <a:ext cx="3175000" cy="3733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389" name="Line 10"/>
          <p:cNvSpPr>
            <a:spLocks noChangeShapeType="1"/>
          </p:cNvSpPr>
          <p:nvPr/>
        </p:nvSpPr>
        <p:spPr bwMode="auto">
          <a:xfrm flipH="1">
            <a:off x="3352800" y="5638800"/>
            <a:ext cx="1371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90" name="Oval 11"/>
          <p:cNvSpPr>
            <a:spLocks noChangeArrowheads="1"/>
          </p:cNvSpPr>
          <p:nvPr/>
        </p:nvSpPr>
        <p:spPr bwMode="auto">
          <a:xfrm>
            <a:off x="4724400" y="5486400"/>
            <a:ext cx="228600" cy="30480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6391" name="Line 12"/>
          <p:cNvSpPr>
            <a:spLocks noChangeShapeType="1"/>
          </p:cNvSpPr>
          <p:nvPr/>
        </p:nvSpPr>
        <p:spPr bwMode="auto">
          <a:xfrm>
            <a:off x="5105400" y="6477000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92" name="Line 13"/>
          <p:cNvSpPr>
            <a:spLocks noChangeShapeType="1"/>
          </p:cNvSpPr>
          <p:nvPr/>
        </p:nvSpPr>
        <p:spPr bwMode="auto">
          <a:xfrm>
            <a:off x="5257800" y="5791200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93" name="Line 14"/>
          <p:cNvSpPr>
            <a:spLocks noChangeShapeType="1"/>
          </p:cNvSpPr>
          <p:nvPr/>
        </p:nvSpPr>
        <p:spPr bwMode="auto">
          <a:xfrm flipH="1" flipV="1">
            <a:off x="2971800" y="4724400"/>
            <a:ext cx="1295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94" name="Line 15"/>
          <p:cNvSpPr>
            <a:spLocks noChangeShapeType="1"/>
          </p:cNvSpPr>
          <p:nvPr/>
        </p:nvSpPr>
        <p:spPr bwMode="auto">
          <a:xfrm flipV="1">
            <a:off x="5715000" y="4114800"/>
            <a:ext cx="7620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95" name="Line 16"/>
          <p:cNvSpPr>
            <a:spLocks noChangeShapeType="1"/>
          </p:cNvSpPr>
          <p:nvPr/>
        </p:nvSpPr>
        <p:spPr bwMode="auto">
          <a:xfrm flipH="1">
            <a:off x="2819400" y="3733800"/>
            <a:ext cx="182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96" name="Line 17"/>
          <p:cNvSpPr>
            <a:spLocks noChangeShapeType="1"/>
          </p:cNvSpPr>
          <p:nvPr/>
        </p:nvSpPr>
        <p:spPr bwMode="auto">
          <a:xfrm flipV="1">
            <a:off x="5791200" y="4953000"/>
            <a:ext cx="11430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97" name="Text Box 18"/>
          <p:cNvSpPr txBox="1">
            <a:spLocks noChangeArrowheads="1"/>
          </p:cNvSpPr>
          <p:nvPr/>
        </p:nvSpPr>
        <p:spPr bwMode="auto">
          <a:xfrm>
            <a:off x="2971800" y="5410200"/>
            <a:ext cx="533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/>
              <a:t>1.</a:t>
            </a:r>
          </a:p>
        </p:txBody>
      </p:sp>
      <p:sp>
        <p:nvSpPr>
          <p:cNvPr id="16398" name="Text Box 19"/>
          <p:cNvSpPr txBox="1">
            <a:spLocks noChangeArrowheads="1"/>
          </p:cNvSpPr>
          <p:nvPr/>
        </p:nvSpPr>
        <p:spPr bwMode="auto">
          <a:xfrm>
            <a:off x="2514600" y="3505200"/>
            <a:ext cx="533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/>
              <a:t>2.</a:t>
            </a:r>
          </a:p>
        </p:txBody>
      </p:sp>
      <p:sp>
        <p:nvSpPr>
          <p:cNvPr id="16399" name="Text Box 20"/>
          <p:cNvSpPr txBox="1">
            <a:spLocks noChangeArrowheads="1"/>
          </p:cNvSpPr>
          <p:nvPr/>
        </p:nvSpPr>
        <p:spPr bwMode="auto">
          <a:xfrm>
            <a:off x="6858000" y="4724400"/>
            <a:ext cx="533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/>
              <a:t>3.</a:t>
            </a:r>
          </a:p>
        </p:txBody>
      </p:sp>
      <p:sp>
        <p:nvSpPr>
          <p:cNvPr id="16400" name="Text Box 21"/>
          <p:cNvSpPr txBox="1">
            <a:spLocks noChangeArrowheads="1"/>
          </p:cNvSpPr>
          <p:nvPr/>
        </p:nvSpPr>
        <p:spPr bwMode="auto">
          <a:xfrm>
            <a:off x="2667000" y="4572000"/>
            <a:ext cx="533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/>
              <a:t>4.</a:t>
            </a:r>
          </a:p>
        </p:txBody>
      </p:sp>
      <p:sp>
        <p:nvSpPr>
          <p:cNvPr id="16401" name="Text Box 22"/>
          <p:cNvSpPr txBox="1">
            <a:spLocks noChangeArrowheads="1"/>
          </p:cNvSpPr>
          <p:nvPr/>
        </p:nvSpPr>
        <p:spPr bwMode="auto">
          <a:xfrm>
            <a:off x="6705600" y="6248400"/>
            <a:ext cx="533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/>
              <a:t>5.</a:t>
            </a:r>
          </a:p>
        </p:txBody>
      </p:sp>
      <p:sp>
        <p:nvSpPr>
          <p:cNvPr id="16402" name="Text Box 23"/>
          <p:cNvSpPr txBox="1">
            <a:spLocks noChangeArrowheads="1"/>
          </p:cNvSpPr>
          <p:nvPr/>
        </p:nvSpPr>
        <p:spPr bwMode="auto">
          <a:xfrm>
            <a:off x="6400800" y="3886200"/>
            <a:ext cx="533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/>
              <a:t>6.</a:t>
            </a:r>
          </a:p>
        </p:txBody>
      </p:sp>
      <p:sp>
        <p:nvSpPr>
          <p:cNvPr id="16403" name="Text Box 24"/>
          <p:cNvSpPr txBox="1">
            <a:spLocks noChangeArrowheads="1"/>
          </p:cNvSpPr>
          <p:nvPr/>
        </p:nvSpPr>
        <p:spPr bwMode="auto">
          <a:xfrm>
            <a:off x="6781800" y="5622925"/>
            <a:ext cx="533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/>
              <a:t>7.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76200" y="1295400"/>
            <a:ext cx="9067800" cy="51816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 eaLnBrk="1" hangingPunct="1">
              <a:buFontTx/>
              <a:buNone/>
              <a:defRPr/>
            </a:pPr>
            <a:r>
              <a:rPr lang="es-ES_tradnl" altLang="en-US" kern="0" smtClean="0">
                <a:solidFill>
                  <a:srgbClr val="00B050"/>
                </a:solidFill>
              </a:rPr>
              <a:t>I-</a:t>
            </a:r>
            <a:r>
              <a:rPr lang="es-ES_tradnl" altLang="en-US" kern="0" smtClean="0"/>
              <a:t> </a:t>
            </a:r>
            <a:r>
              <a:rPr lang="es-ES_tradnl" altLang="en-US" u="sng" kern="0" smtClean="0"/>
              <a:t>Vocabulario</a:t>
            </a:r>
            <a:r>
              <a:rPr lang="es-ES_tradnl" altLang="en-US" kern="0" smtClean="0"/>
              <a:t>:</a:t>
            </a:r>
          </a:p>
          <a:p>
            <a:pPr eaLnBrk="1" hangingPunct="1">
              <a:defRPr/>
            </a:pPr>
            <a:r>
              <a:rPr lang="es-ES_tradnl" altLang="en-US" kern="0" smtClean="0"/>
              <a:t>Completa según el vocabulario indicado.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s-ES_tradnl" altLang="en-US" kern="0" smtClean="0"/>
              <a:t>Diego lanza el balón con ___________.</a:t>
            </a:r>
            <a:r>
              <a:rPr lang="es-ES_tradnl" altLang="en-US" i="1" kern="0" smtClean="0"/>
              <a:t>(foot)</a:t>
            </a:r>
            <a:endParaRPr lang="es-ES_tradnl" altLang="en-US" kern="0" smtClean="0"/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s-ES_tradnl" altLang="en-US" kern="0" smtClean="0"/>
              <a:t>Él no lanza el balón con _________.</a:t>
            </a:r>
            <a:r>
              <a:rPr lang="es-ES_tradnl" altLang="en-US" i="1" kern="0" smtClean="0"/>
              <a:t>(hand)</a:t>
            </a:r>
            <a:endParaRPr lang="es-ES_tradnl" altLang="en-US" kern="0" smtClean="0"/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s-ES_tradnl" altLang="en-US" kern="0" smtClean="0"/>
              <a:t>También lanza el balón con ________.</a:t>
            </a:r>
            <a:r>
              <a:rPr lang="es-ES_tradnl" altLang="en-US" i="1" kern="0" smtClean="0"/>
              <a:t>(head)</a:t>
            </a:r>
            <a:endParaRPr lang="es-ES_tradnl" altLang="en-US" kern="0" smtClean="0"/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s-ES_tradnl" altLang="en-US" kern="0" smtClean="0"/>
              <a:t>Pero no lanza el balón con _________.</a:t>
            </a:r>
            <a:r>
              <a:rPr lang="es-ES_tradnl" altLang="en-US" i="1" kern="0" smtClean="0"/>
              <a:t>(arm)</a:t>
            </a:r>
            <a:endParaRPr lang="es-ES_tradnl" altLang="en-US" kern="0" smtClean="0"/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s-ES_tradnl" altLang="en-US" kern="0" smtClean="0"/>
              <a:t>Diego es un jugador muy bueno porque tiene ____________</a:t>
            </a:r>
            <a:r>
              <a:rPr lang="es-ES_tradnl" altLang="en-US" i="1" kern="0" smtClean="0"/>
              <a:t>(legs)</a:t>
            </a:r>
            <a:r>
              <a:rPr lang="es-ES_tradnl" altLang="en-US" kern="0" smtClean="0"/>
              <a:t> fuertes.</a:t>
            </a:r>
            <a:endParaRPr lang="es-ES_tradnl" altLang="en-US" kern="0" dirty="0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kern="0" smtClean="0">
                <a:solidFill>
                  <a:srgbClr val="FF0000"/>
                </a:solidFill>
              </a:rPr>
              <a:t>Practica</a:t>
            </a:r>
            <a:endParaRPr lang="en-US" altLang="en-US" kern="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10519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kern="0" smtClean="0">
                <a:solidFill>
                  <a:srgbClr val="FF0000"/>
                </a:solidFill>
              </a:rPr>
              <a:t>Practica </a:t>
            </a:r>
            <a:endParaRPr lang="en-US" altLang="en-US" kern="0" dirty="0" smtClean="0">
              <a:solidFill>
                <a:srgbClr val="FF000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0" y="1219200"/>
            <a:ext cx="9144000" cy="51816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eaLnBrk="1" hangingPunct="1">
              <a:buFontTx/>
              <a:buNone/>
            </a:pPr>
            <a:r>
              <a:rPr lang="es-ES_tradnl" altLang="en-US" kern="0" smtClean="0">
                <a:solidFill>
                  <a:srgbClr val="00B050"/>
                </a:solidFill>
              </a:rPr>
              <a:t>II-</a:t>
            </a:r>
            <a:r>
              <a:rPr lang="es-ES_tradnl" altLang="en-US" kern="0" smtClean="0"/>
              <a:t> </a:t>
            </a:r>
            <a:r>
              <a:rPr lang="es-ES_tradnl" altLang="en-US" u="sng" kern="0" smtClean="0"/>
              <a:t>El futbol</a:t>
            </a:r>
            <a:r>
              <a:rPr lang="es-ES_tradnl" altLang="en-US" kern="0" smtClean="0"/>
              <a:t>: Copia y responde:</a:t>
            </a:r>
          </a:p>
          <a:p>
            <a:pPr eaLnBrk="1" hangingPunct="1">
              <a:buFontTx/>
              <a:buNone/>
            </a:pPr>
            <a:r>
              <a:rPr lang="es-ES_tradnl" altLang="en-US" kern="0" smtClean="0"/>
              <a:t>1. ¿Cuántos jugadores hay en el equipo de futbol? </a:t>
            </a:r>
            <a:r>
              <a:rPr lang="es-ES_tradnl" altLang="en-US" i="1" kern="0" smtClean="0"/>
              <a:t>(once)</a:t>
            </a:r>
          </a:p>
          <a:p>
            <a:pPr eaLnBrk="1" hangingPunct="1">
              <a:buFontTx/>
              <a:buNone/>
            </a:pPr>
            <a:endParaRPr lang="es-ES_tradnl" altLang="en-US" kern="0" smtClean="0"/>
          </a:p>
          <a:p>
            <a:pPr eaLnBrk="1" hangingPunct="1">
              <a:buFontTx/>
              <a:buNone/>
            </a:pPr>
            <a:r>
              <a:rPr lang="es-ES_tradnl" altLang="en-US" kern="0" smtClean="0"/>
              <a:t>2. ¿Cuántos tiempos hay en un partido de futbol? </a:t>
            </a:r>
            <a:r>
              <a:rPr lang="es-ES_tradnl" altLang="en-US" i="1" kern="0" smtClean="0"/>
              <a:t>(dos)</a:t>
            </a:r>
            <a:endParaRPr lang="es-ES_tradnl" altLang="en-US" kern="0" smtClean="0"/>
          </a:p>
          <a:p>
            <a:pPr eaLnBrk="1" hangingPunct="1">
              <a:buFontTx/>
              <a:buNone/>
            </a:pPr>
            <a:endParaRPr lang="es-ES_tradnl" altLang="en-US" kern="0" smtClean="0"/>
          </a:p>
          <a:p>
            <a:pPr eaLnBrk="1" hangingPunct="1">
              <a:buFontTx/>
              <a:buNone/>
            </a:pPr>
            <a:r>
              <a:rPr lang="es-ES_tradnl" altLang="en-US" kern="0" smtClean="0"/>
              <a:t>3. ¿Quién guarda la portería? </a:t>
            </a:r>
            <a:r>
              <a:rPr lang="es-ES_tradnl" altLang="en-US" i="1" kern="0" smtClean="0"/>
              <a:t>(el portero)</a:t>
            </a:r>
            <a:endParaRPr lang="es-ES_tradnl" altLang="en-US" kern="0" smtClean="0"/>
          </a:p>
          <a:p>
            <a:pPr eaLnBrk="1" hangingPunct="1">
              <a:buFontTx/>
              <a:buNone/>
            </a:pPr>
            <a:endParaRPr lang="es-ES_tradnl" altLang="en-US" kern="0" smtClean="0"/>
          </a:p>
          <a:p>
            <a:pPr eaLnBrk="1" hangingPunct="1">
              <a:buFontTx/>
              <a:buNone/>
            </a:pPr>
            <a:endParaRPr lang="es-ES_tradnl" altLang="en-US" kern="0" smtClean="0"/>
          </a:p>
        </p:txBody>
      </p:sp>
    </p:spTree>
    <p:extLst>
      <p:ext uri="{BB962C8B-B14F-4D97-AF65-F5344CB8AC3E}">
        <p14:creationId xmlns:p14="http://schemas.microsoft.com/office/powerpoint/2010/main" val="11107817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152400"/>
            <a:ext cx="8229600" cy="1036638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kern="0" smtClean="0">
                <a:solidFill>
                  <a:srgbClr val="FF0000"/>
                </a:solidFill>
              </a:rPr>
              <a:t>Practica</a:t>
            </a:r>
            <a:endParaRPr lang="en-US" altLang="en-US" kern="0" dirty="0" smtClean="0">
              <a:solidFill>
                <a:srgbClr val="FF000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0" y="1143000"/>
            <a:ext cx="9144000" cy="51816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_tradnl" altLang="en-US" sz="2800" kern="0" smtClean="0"/>
              <a:t>4. ¿Cuándo mete un gol el jugador? </a:t>
            </a:r>
            <a:r>
              <a:rPr lang="es-ES_tradnl" altLang="en-US" sz="2800" i="1" kern="0" smtClean="0"/>
              <a:t>(cuando el balón entra en la portería)</a:t>
            </a:r>
            <a:endParaRPr lang="es-ES_tradnl" altLang="en-US" sz="2800" kern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s-ES_tradnl" altLang="en-US" sz="2800" kern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s-ES_tradnl" altLang="en-US" sz="2800" kern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_tradnl" altLang="en-US" sz="2800" kern="0" smtClean="0"/>
              <a:t>5. ¿Qué marca un jugador cuando el balón entra en la portería? </a:t>
            </a:r>
            <a:r>
              <a:rPr lang="es-ES_tradnl" altLang="en-US" sz="2800" i="1" kern="0" smtClean="0"/>
              <a:t>(un tanto)</a:t>
            </a:r>
            <a:endParaRPr lang="es-ES_tradnl" altLang="en-US" sz="2800" kern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s-ES_tradnl" altLang="en-US" sz="2800" kern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s-ES_tradnl" altLang="en-US" sz="2800" kern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_tradnl" altLang="en-US" sz="2800" kern="0" smtClean="0"/>
              <a:t>6. En el estadio, ¿Qué indica el tablero? </a:t>
            </a:r>
            <a:r>
              <a:rPr lang="es-ES_tradnl" altLang="en-US" sz="2800" i="1" kern="0" smtClean="0"/>
              <a:t>(el tanto)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s-ES_tradnl" altLang="en-US" sz="2800" kern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_tradnl" altLang="en-US" sz="2800" kern="0" smtClean="0"/>
              <a:t>7. ¿Cuándo queda empatado el tanto? </a:t>
            </a:r>
            <a:r>
              <a:rPr lang="es-ES_tradnl" altLang="en-US" sz="2800" i="1" kern="0" smtClean="0"/>
              <a:t>(cuando los dos equipos tienen el mismo tanto)</a:t>
            </a:r>
            <a:endParaRPr lang="es-ES_tradnl" altLang="en-US" sz="2800" kern="0" dirty="0" smtClean="0"/>
          </a:p>
        </p:txBody>
      </p:sp>
    </p:spTree>
    <p:extLst>
      <p:ext uri="{BB962C8B-B14F-4D97-AF65-F5344CB8AC3E}">
        <p14:creationId xmlns:p14="http://schemas.microsoft.com/office/powerpoint/2010/main" val="32456937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 txBox="1">
            <a:spLocks noChangeArrowheads="1"/>
          </p:cNvSpPr>
          <p:nvPr/>
        </p:nvSpPr>
        <p:spPr>
          <a:xfrm>
            <a:off x="0" y="838200"/>
            <a:ext cx="9144000" cy="57912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es-ES_tradnl" altLang="en-US" sz="2800" b="1" dirty="0" smtClean="0">
                <a:solidFill>
                  <a:srgbClr val="00B050"/>
                </a:solidFill>
              </a:rPr>
              <a:t>III- </a:t>
            </a:r>
            <a:r>
              <a:rPr lang="es-ES_tradnl" altLang="en-US" sz="2800" dirty="0" smtClean="0"/>
              <a:t>Complete </a:t>
            </a:r>
            <a:r>
              <a:rPr lang="es-ES_tradnl" altLang="en-US" sz="2800" dirty="0" err="1"/>
              <a:t>with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any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appropriate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vocabulary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word</a:t>
            </a:r>
            <a:r>
              <a:rPr lang="es-ES_tradnl" altLang="en-US" sz="2800" dirty="0"/>
              <a:t>.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s-ES_tradnl" altLang="en-US" sz="2800" dirty="0"/>
              <a:t>Cuando juegan (al) fútbol, los jugadores no pueden tocar el balón con _____.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s-ES_tradnl" altLang="en-US" sz="2800" dirty="0"/>
              <a:t>Para marcar un tanto el balón tiene que entrar en la _______.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s-ES_tradnl" altLang="en-US" sz="2800" dirty="0"/>
              <a:t>Cuando empieza el segundo ___________, los jugadores vuelven al tanto.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s-ES_tradnl" altLang="en-US" sz="2800" dirty="0"/>
              <a:t>Juegan (al) futbol en el _______ de futbol.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s-ES_tradnl" altLang="en-US" sz="2800" dirty="0"/>
              <a:t>El jugador ________ un tanto cuando ________ un gol.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s-ES_tradnl" altLang="en-US" sz="2800" dirty="0"/>
              <a:t>Si el tanto no queda ___________, un equipo gana el partido y el otro equipo ____________.</a:t>
            </a:r>
          </a:p>
          <a:p>
            <a:pPr eaLnBrk="1" hangingPunct="1">
              <a:buFontTx/>
              <a:buNone/>
              <a:defRPr/>
            </a:pPr>
            <a:endParaRPr lang="es-ES_tradnl" altLang="en-US" sz="2800" kern="0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57200" y="152400"/>
            <a:ext cx="8229600" cy="1036638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kern="0" dirty="0" err="1" smtClean="0">
                <a:solidFill>
                  <a:srgbClr val="FF0000"/>
                </a:solidFill>
              </a:rPr>
              <a:t>Practica</a:t>
            </a:r>
            <a:endParaRPr lang="en-US" altLang="en-US" kern="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18110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763000" cy="52578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altLang="en-US" dirty="0" smtClean="0">
                <a:solidFill>
                  <a:srgbClr val="00B050"/>
                </a:solidFill>
              </a:rPr>
              <a:t>IV-</a:t>
            </a:r>
            <a:r>
              <a:rPr lang="en-US" altLang="en-US" u="sng" dirty="0" err="1" smtClean="0"/>
              <a:t>Uniformes</a:t>
            </a:r>
            <a:r>
              <a:rPr lang="en-US" altLang="en-US" dirty="0" smtClean="0"/>
              <a:t>: State the pieces of the soccer uniform &amp; colors in Spanish.</a:t>
            </a:r>
          </a:p>
        </p:txBody>
      </p:sp>
      <p:pic>
        <p:nvPicPr>
          <p:cNvPr id="20483" name="Picture 2" descr="http://www.clipart-box.com/zoom/soccer-player12062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165475"/>
            <a:ext cx="2300288" cy="229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Picture 4" descr="http://clipart-box.com/zoom/soccer-player120702b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2992438"/>
            <a:ext cx="2644775" cy="264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H="1" flipV="1">
            <a:off x="1219200" y="3657600"/>
            <a:ext cx="609600" cy="1524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1447800" y="4876800"/>
            <a:ext cx="762000" cy="1524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2514600" y="4276725"/>
            <a:ext cx="685800" cy="762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2667000" y="5181600"/>
            <a:ext cx="768350" cy="282575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7002463" y="4276725"/>
            <a:ext cx="685800" cy="762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6858000" y="5029200"/>
            <a:ext cx="685800" cy="762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5943600" y="3657600"/>
            <a:ext cx="60960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5943600" y="4883150"/>
            <a:ext cx="685800" cy="6985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228600" y="3495675"/>
            <a:ext cx="14033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000000"/>
                </a:solidFill>
              </a:rPr>
              <a:t>1. </a:t>
            </a:r>
            <a:endParaRPr lang="en-US" altLang="en-US" sz="1800" i="1">
              <a:solidFill>
                <a:srgbClr val="000000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i="1">
                <a:solidFill>
                  <a:srgbClr val="000000"/>
                </a:solidFill>
              </a:rPr>
              <a:t>(light blue &amp;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i="1">
                <a:solidFill>
                  <a:srgbClr val="000000"/>
                </a:solidFill>
              </a:rPr>
              <a:t>yellow)</a:t>
            </a:r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654050" y="4791075"/>
            <a:ext cx="14033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000000"/>
                </a:solidFill>
              </a:rPr>
              <a:t>2. </a:t>
            </a:r>
            <a:endParaRPr lang="en-US" altLang="en-US" sz="1800" i="1">
              <a:solidFill>
                <a:srgbClr val="000000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i="1">
                <a:solidFill>
                  <a:srgbClr val="000000"/>
                </a:solidFill>
              </a:rPr>
              <a:t>(light blue &amp;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i="1">
                <a:solidFill>
                  <a:srgbClr val="000000"/>
                </a:solidFill>
              </a:rPr>
              <a:t>white)</a:t>
            </a:r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2962275" y="4105275"/>
            <a:ext cx="9017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000000"/>
                </a:solidFill>
              </a:rPr>
              <a:t>3. </a:t>
            </a:r>
            <a:endParaRPr lang="en-US" altLang="en-US" sz="1800" i="1">
              <a:solidFill>
                <a:srgbClr val="000000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i="1">
                <a:solidFill>
                  <a:srgbClr val="000000"/>
                </a:solidFill>
              </a:rPr>
              <a:t>(red &amp;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i="1">
                <a:solidFill>
                  <a:srgbClr val="000000"/>
                </a:solidFill>
              </a:rPr>
              <a:t>yellow)</a:t>
            </a:r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2974975" y="5476875"/>
            <a:ext cx="8763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000000"/>
                </a:solidFill>
              </a:rPr>
              <a:t>4. </a:t>
            </a:r>
            <a:endParaRPr lang="en-US" altLang="en-US" sz="1800" i="1">
              <a:solidFill>
                <a:srgbClr val="000000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i="1">
                <a:solidFill>
                  <a:srgbClr val="000000"/>
                </a:solidFill>
              </a:rPr>
              <a:t>(black)</a:t>
            </a:r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5432425" y="3394075"/>
            <a:ext cx="6715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000000"/>
                </a:solidFill>
              </a:rPr>
              <a:t>5. </a:t>
            </a:r>
            <a:endParaRPr lang="en-US" altLang="en-US" sz="1800" i="1">
              <a:solidFill>
                <a:srgbClr val="000000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i="1">
                <a:solidFill>
                  <a:srgbClr val="000000"/>
                </a:solidFill>
              </a:rPr>
              <a:t>(red)</a:t>
            </a:r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7491413" y="4002088"/>
            <a:ext cx="9286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000000"/>
                </a:solidFill>
              </a:rPr>
              <a:t>6. </a:t>
            </a:r>
            <a:endParaRPr lang="en-US" altLang="en-US" sz="1800" i="1">
              <a:solidFill>
                <a:srgbClr val="000000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i="1">
                <a:solidFill>
                  <a:srgbClr val="000000"/>
                </a:solidFill>
              </a:rPr>
              <a:t>(green)</a:t>
            </a:r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5105400" y="4687888"/>
            <a:ext cx="14922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000000"/>
                </a:solidFill>
              </a:rPr>
              <a:t>7. </a:t>
            </a:r>
            <a:endParaRPr lang="en-US" altLang="en-US" sz="1800" i="1">
              <a:solidFill>
                <a:srgbClr val="000000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i="1">
                <a:solidFill>
                  <a:srgbClr val="000000"/>
                </a:solidFill>
              </a:rPr>
              <a:t>(black &amp; red)</a:t>
            </a:r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7478713" y="4764088"/>
            <a:ext cx="9794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000000"/>
                </a:solidFill>
              </a:rPr>
              <a:t>8. </a:t>
            </a:r>
            <a:endParaRPr lang="en-US" altLang="en-US" sz="1800" i="1">
              <a:solidFill>
                <a:srgbClr val="000000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i="1">
                <a:solidFill>
                  <a:srgbClr val="000000"/>
                </a:solidFill>
              </a:rPr>
              <a:t>(yellow)</a:t>
            </a:r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2050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036638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Practica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808038"/>
          </a:xfrm>
        </p:spPr>
        <p:txBody>
          <a:bodyPr/>
          <a:lstStyle/>
          <a:p>
            <a:pPr algn="l" eaLnBrk="1" hangingPunct="1"/>
            <a:r>
              <a:rPr lang="en-US" altLang="en-US" smtClean="0">
                <a:solidFill>
                  <a:srgbClr val="FF0000"/>
                </a:solidFill>
              </a:rPr>
              <a:t>Practica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914400"/>
            <a:ext cx="8458200" cy="52117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en-US" dirty="0" smtClean="0">
                <a:solidFill>
                  <a:srgbClr val="00B050"/>
                </a:solidFill>
              </a:rPr>
              <a:t>V-</a:t>
            </a:r>
          </a:p>
          <a:p>
            <a:pPr eaLnBrk="1" hangingPunct="1">
              <a:buFontTx/>
              <a:buNone/>
            </a:pPr>
            <a:r>
              <a:rPr lang="en-US" altLang="en-US" u="sng" dirty="0" smtClean="0"/>
              <a:t>Identify:</a:t>
            </a:r>
          </a:p>
          <a:p>
            <a:pPr eaLnBrk="1" hangingPunct="1">
              <a:buFontTx/>
              <a:buNone/>
            </a:pPr>
            <a:r>
              <a:rPr lang="en-US" altLang="en-US" dirty="0" smtClean="0"/>
              <a:t>1. </a:t>
            </a:r>
            <a:endParaRPr lang="en-US" altLang="en-US" dirty="0" smtClean="0"/>
          </a:p>
          <a:p>
            <a:pPr eaLnBrk="1" hangingPunct="1">
              <a:buFontTx/>
              <a:buNone/>
            </a:pPr>
            <a:r>
              <a:rPr lang="en-US" altLang="en-US" dirty="0" smtClean="0"/>
              <a:t>2.</a:t>
            </a:r>
          </a:p>
          <a:p>
            <a:pPr eaLnBrk="1" hangingPunct="1">
              <a:buFontTx/>
              <a:buNone/>
            </a:pPr>
            <a:r>
              <a:rPr lang="en-US" altLang="en-US" dirty="0" smtClean="0"/>
              <a:t>3</a:t>
            </a:r>
            <a:r>
              <a:rPr lang="en-US" altLang="en-US" dirty="0" smtClean="0"/>
              <a:t>.</a:t>
            </a:r>
          </a:p>
          <a:p>
            <a:pPr eaLnBrk="1" hangingPunct="1">
              <a:buFontTx/>
              <a:buNone/>
            </a:pPr>
            <a:r>
              <a:rPr lang="en-US" altLang="en-US" dirty="0" smtClean="0"/>
              <a:t>4.</a:t>
            </a:r>
          </a:p>
          <a:p>
            <a:pPr eaLnBrk="1" hangingPunct="1">
              <a:buFontTx/>
              <a:buNone/>
            </a:pPr>
            <a:r>
              <a:rPr lang="en-US" altLang="en-US" dirty="0" smtClean="0"/>
              <a:t>5.</a:t>
            </a:r>
          </a:p>
          <a:p>
            <a:pPr eaLnBrk="1" hangingPunct="1">
              <a:buFontTx/>
              <a:buNone/>
            </a:pPr>
            <a:r>
              <a:rPr lang="en-US" altLang="en-US" dirty="0" smtClean="0"/>
              <a:t>6.</a:t>
            </a:r>
          </a:p>
        </p:txBody>
      </p:sp>
      <p:pic>
        <p:nvPicPr>
          <p:cNvPr id="21514" name="Picture 10" descr="C:\Users\Faculty\AppData\Local\Temp\20141103_140819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38" y="76200"/>
            <a:ext cx="4195762" cy="662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dirty="0" err="1" smtClean="0">
                <a:solidFill>
                  <a:srgbClr val="FF0000"/>
                </a:solidFill>
              </a:rPr>
              <a:t>Tarea</a:t>
            </a:r>
            <a:r>
              <a:rPr lang="en-US" altLang="en-US" dirty="0" smtClean="0">
                <a:solidFill>
                  <a:srgbClr val="FF0000"/>
                </a:solidFill>
              </a:rPr>
              <a:t> # 42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en-US" altLang="en-US" dirty="0"/>
              <a:t>WORKBOOK:</a:t>
            </a:r>
          </a:p>
          <a:p>
            <a:pPr eaLnBrk="1" hangingPunct="1">
              <a:defRPr/>
            </a:pPr>
            <a:r>
              <a:rPr lang="en-US" altLang="en-US" dirty="0" err="1"/>
              <a:t>Completa</a:t>
            </a:r>
            <a:r>
              <a:rPr lang="en-US" altLang="en-US" dirty="0"/>
              <a:t> p. 5.4-5.5</a:t>
            </a:r>
          </a:p>
          <a:p>
            <a:pPr eaLnBrk="1" hangingPunct="1">
              <a:defRPr/>
            </a:pPr>
            <a:endParaRPr lang="en-US" altLang="en-US" dirty="0"/>
          </a:p>
          <a:p>
            <a:pPr eaLnBrk="1" hangingPunct="1">
              <a:defRPr/>
            </a:pPr>
            <a:r>
              <a:rPr lang="en-US" altLang="en-US" sz="3000" u="sng" dirty="0">
                <a:solidFill>
                  <a:srgbClr val="0000FF"/>
                </a:solidFill>
              </a:rPr>
              <a:t>QUIZ </a:t>
            </a:r>
            <a:r>
              <a:rPr lang="en-US" altLang="en-US" sz="3000" u="sng" dirty="0" smtClean="0">
                <a:solidFill>
                  <a:srgbClr val="0000FF"/>
                </a:solidFill>
              </a:rPr>
              <a:t>1: </a:t>
            </a:r>
            <a:r>
              <a:rPr lang="en-US" altLang="en-US" sz="3000" u="sng" dirty="0" err="1" smtClean="0">
                <a:solidFill>
                  <a:srgbClr val="0000FF"/>
                </a:solidFill>
              </a:rPr>
              <a:t>Capitulo</a:t>
            </a:r>
            <a:r>
              <a:rPr lang="en-US" altLang="en-US" sz="3000" u="sng" dirty="0" smtClean="0">
                <a:solidFill>
                  <a:srgbClr val="0000FF"/>
                </a:solidFill>
              </a:rPr>
              <a:t> 5</a:t>
            </a:r>
            <a:r>
              <a:rPr lang="en-US" altLang="en-US" sz="3000" dirty="0" smtClean="0"/>
              <a:t> </a:t>
            </a:r>
            <a:r>
              <a:rPr lang="en-US" altLang="en-US" sz="3000" dirty="0"/>
              <a:t>on soccer vocabulary </a:t>
            </a:r>
            <a:r>
              <a:rPr lang="en-US" altLang="en-US" sz="3000" dirty="0" smtClean="0"/>
              <a:t>WEDNESDAY!! </a:t>
            </a:r>
            <a:endParaRPr lang="en-US" altLang="en-US" sz="3000" dirty="0"/>
          </a:p>
          <a:p>
            <a:pPr lvl="1" eaLnBrk="1" hangingPunct="1">
              <a:defRPr/>
            </a:pPr>
            <a:r>
              <a:rPr lang="en-US" altLang="en-US" dirty="0"/>
              <a:t>Study p.162-165 (textbook)</a:t>
            </a:r>
          </a:p>
          <a:p>
            <a:pPr lvl="1" eaLnBrk="1" hangingPunct="1">
              <a:defRPr/>
            </a:pPr>
            <a:r>
              <a:rPr lang="en-US" altLang="en-US" dirty="0"/>
              <a:t>Study p. 5.3-5.5 (workbook)</a:t>
            </a:r>
          </a:p>
          <a:p>
            <a:pPr lvl="1" eaLnBrk="1" hangingPunct="1">
              <a:defRPr/>
            </a:pP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5319</TotalTime>
  <Words>426</Words>
  <Application>Microsoft Office PowerPoint</Application>
  <PresentationFormat>On-screen Show (4:3)</PresentationFormat>
  <Paragraphs>81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Default Design</vt:lpstr>
      <vt:lpstr>Me llamo____________       Clase 702 La fecha es el 8 de febrero del 2018</vt:lpstr>
      <vt:lpstr>PowerPoint Presentation</vt:lpstr>
      <vt:lpstr>PowerPoint Presentation</vt:lpstr>
      <vt:lpstr>PowerPoint Presentation</vt:lpstr>
      <vt:lpstr>PowerPoint Presentation</vt:lpstr>
      <vt:lpstr>Practica</vt:lpstr>
      <vt:lpstr>Practica</vt:lpstr>
      <vt:lpstr>Tarea # 42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llamo____________  Clase 7 IL La fecha es el 4 de noviembre del 2010</dc:title>
  <dc:creator>Helen Zumaeta</dc:creator>
  <cp:lastModifiedBy>Helen Zumaeta</cp:lastModifiedBy>
  <cp:revision>51</cp:revision>
  <cp:lastPrinted>2014-11-03T19:30:01Z</cp:lastPrinted>
  <dcterms:created xsi:type="dcterms:W3CDTF">2010-11-03T13:46:55Z</dcterms:created>
  <dcterms:modified xsi:type="dcterms:W3CDTF">2018-02-26T18:37:53Z</dcterms:modified>
</cp:coreProperties>
</file>